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3" r:id="rId3"/>
    <p:sldId id="265" r:id="rId4"/>
    <p:sldId id="279" r:id="rId5"/>
    <p:sldId id="283" r:id="rId6"/>
    <p:sldId id="284" r:id="rId7"/>
    <p:sldId id="285" r:id="rId8"/>
    <p:sldId id="288" r:id="rId9"/>
    <p:sldId id="286" r:id="rId10"/>
    <p:sldId id="291" r:id="rId11"/>
    <p:sldId id="290" r:id="rId12"/>
    <p:sldId id="289" r:id="rId13"/>
    <p:sldId id="274" r:id="rId14"/>
  </p:sldIdLst>
  <p:sldSz cx="9906000" cy="6858000" type="A4"/>
  <p:notesSz cx="6797675" cy="9926638"/>
  <p:defaultTextStyle>
    <a:defPPr>
      <a:defRPr lang="es-ES_trad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</p:showPr>
  <p:clrMru>
    <a:srgbClr val="FFFFFF"/>
    <a:srgbClr val="006D5E"/>
    <a:srgbClr val="00403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2" autoAdjust="0"/>
    <p:restoredTop sz="94660"/>
  </p:normalViewPr>
  <p:slideViewPr>
    <p:cSldViewPr snapToObjects="1">
      <p:cViewPr varScale="1">
        <p:scale>
          <a:sx n="101" d="100"/>
          <a:sy n="101" d="100"/>
        </p:scale>
        <p:origin x="-84" y="-16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1AD04E6-A0A5-4F48-AD35-C672EDBFF18A}" type="datetimeFigureOut">
              <a:rPr lang="es-ES_tradnl"/>
              <a:pPr>
                <a:defRPr/>
              </a:pPr>
              <a:t>05/02/2018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0A1A4C-0EBC-439B-A925-25759F6AEFBF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AB59B11-D80F-44D8-B9F0-4697F194A4A4}" type="datetimeFigureOut">
              <a:rPr lang="es-ES_tradnl"/>
              <a:pPr>
                <a:defRPr/>
              </a:pPr>
              <a:t>05/02/2018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686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_tradnl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3C89B9-C0C3-4A70-9041-23237E881ED1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DD231-A74D-491B-8A72-61CA79C115AF}" type="datetimeFigureOut">
              <a:rPr lang="es-ES_tradnl"/>
              <a:pPr>
                <a:defRPr/>
              </a:pPr>
              <a:t>05/02/2018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E9B88-2D20-4021-8B55-FA3D9C71D2D8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64905-EEAC-42E0-8127-9E5224E79BB1}" type="datetimeFigureOut">
              <a:rPr lang="es-ES_tradnl"/>
              <a:pPr>
                <a:defRPr/>
              </a:pPr>
              <a:t>05/02/2018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92F97-6A26-4D60-A3FA-0AED7D41813B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4703B-8102-4976-A9A3-A9C33E7C6EA9}" type="datetimeFigureOut">
              <a:rPr lang="es-ES_tradnl"/>
              <a:pPr>
                <a:defRPr/>
              </a:pPr>
              <a:t>05/02/2018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2188F-F75B-404F-81C4-F907FBE26144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5800E-9C74-4733-B1FF-AA04B80824B3}" type="datetimeFigureOut">
              <a:rPr lang="es-ES_tradnl"/>
              <a:pPr>
                <a:defRPr/>
              </a:pPr>
              <a:t>05/02/2018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7AD5E-F802-474B-A642-5BA691EA5A82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32D49-17B1-4A86-8636-18560278329C}" type="datetimeFigureOut">
              <a:rPr lang="es-ES_tradnl"/>
              <a:pPr>
                <a:defRPr/>
              </a:pPr>
              <a:t>05/02/2018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BFF93-BAFE-4C49-8E9C-973DEB07F283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1A5DF-1863-410B-A251-2A65F9DB4CA1}" type="datetimeFigureOut">
              <a:rPr lang="es-ES_tradnl"/>
              <a:pPr>
                <a:defRPr/>
              </a:pPr>
              <a:t>05/02/2018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3F1D3-88DF-4BAB-86CD-3E5DEF6733C3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8FD03-8B48-4D75-B3BA-58A85BD7568C}" type="datetimeFigureOut">
              <a:rPr lang="es-ES_tradnl"/>
              <a:pPr>
                <a:defRPr/>
              </a:pPr>
              <a:t>05/02/2018</a:t>
            </a:fld>
            <a:endParaRPr lang="es-ES_tradnl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DAC89-D977-4B1F-B082-4401AE3C1307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45031-626A-4799-9019-164B9840F046}" type="datetimeFigureOut">
              <a:rPr lang="es-ES_tradnl"/>
              <a:pPr>
                <a:defRPr/>
              </a:pPr>
              <a:t>05/02/2018</a:t>
            </a:fld>
            <a:endParaRPr lang="es-ES_tradnl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3D8C3-D958-454C-85B3-B262F55CDFB4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9C689-336D-47F8-B3EE-97CE0EEC06F2}" type="datetimeFigureOut">
              <a:rPr lang="es-ES_tradnl"/>
              <a:pPr>
                <a:defRPr/>
              </a:pPr>
              <a:t>05/02/2018</a:t>
            </a:fld>
            <a:endParaRPr lang="es-ES_tradnl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E0462-DAA1-4CBA-BF6D-6AE9E12A9DAE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F1FAD-9B7F-4736-A3DF-2E7207EE9175}" type="datetimeFigureOut">
              <a:rPr lang="es-ES_tradnl"/>
              <a:pPr>
                <a:defRPr/>
              </a:pPr>
              <a:t>05/02/2018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691DE-2315-4204-ABB0-AFF3F5B7ACFC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582EF-67B6-4F49-A73C-594A1EC212BF}" type="datetimeFigureOut">
              <a:rPr lang="es-ES_tradnl"/>
              <a:pPr>
                <a:defRPr/>
              </a:pPr>
              <a:t>05/02/2018</a:t>
            </a:fld>
            <a:endParaRPr lang="es-ES_tradnl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1D9E9-4841-4BED-B04E-50C430636DD1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583C9A-43E3-408C-9649-7BEDE43D124D}" type="datetimeFigureOut">
              <a:rPr lang="es-ES_tradnl"/>
              <a:pPr>
                <a:defRPr/>
              </a:pPr>
              <a:t>05/02/2018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138107-27EF-4494-A3BA-D6C27F678DA2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uPaMCsnxes" TargetMode="External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6248400"/>
            <a:ext cx="9906000" cy="609600"/>
          </a:xfrm>
          <a:prstGeom prst="rect">
            <a:avLst/>
          </a:prstGeom>
          <a:solidFill>
            <a:srgbClr val="006D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sp>
        <p:nvSpPr>
          <p:cNvPr id="15362" name="Rectángulo 4"/>
          <p:cNvSpPr>
            <a:spLocks noChangeArrowheads="1"/>
          </p:cNvSpPr>
          <p:nvPr/>
        </p:nvSpPr>
        <p:spPr bwMode="auto">
          <a:xfrm>
            <a:off x="1905000" y="6324600"/>
            <a:ext cx="6157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>
                <a:solidFill>
                  <a:schemeClr val="bg1"/>
                </a:solidFill>
                <a:latin typeface="Avenir Medium"/>
              </a:rPr>
              <a:t>EDUCANDO EN PAMPLONA DESDE 1894</a:t>
            </a:r>
          </a:p>
        </p:txBody>
      </p:sp>
      <p:sp>
        <p:nvSpPr>
          <p:cNvPr id="15363" name="Rectángulo 7"/>
          <p:cNvSpPr>
            <a:spLocks noChangeArrowheads="1"/>
          </p:cNvSpPr>
          <p:nvPr/>
        </p:nvSpPr>
        <p:spPr bwMode="auto">
          <a:xfrm>
            <a:off x="641350" y="188913"/>
            <a:ext cx="8929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_tradnl" sz="2800" b="1">
                <a:solidFill>
                  <a:srgbClr val="006D5E"/>
                </a:solidFill>
                <a:latin typeface="Avenir Medium"/>
                <a:ea typeface="Avenir Medium"/>
                <a:cs typeface="Avenir Medium"/>
              </a:rPr>
              <a:t>ANSIEDAD ANTE LOS EXÁMENES</a:t>
            </a:r>
          </a:p>
        </p:txBody>
      </p:sp>
      <p:pic>
        <p:nvPicPr>
          <p:cNvPr id="15364" name="Imagen 9" descr="dibujo Isturiz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1100" y="1398588"/>
            <a:ext cx="7543800" cy="472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6400800"/>
            <a:ext cx="9906000" cy="457200"/>
          </a:xfrm>
          <a:prstGeom prst="rect">
            <a:avLst/>
          </a:prstGeom>
          <a:solidFill>
            <a:srgbClr val="006D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sp>
        <p:nvSpPr>
          <p:cNvPr id="24578" name="Rectángulo 4"/>
          <p:cNvSpPr>
            <a:spLocks noChangeArrowheads="1"/>
          </p:cNvSpPr>
          <p:nvPr/>
        </p:nvSpPr>
        <p:spPr bwMode="auto">
          <a:xfrm>
            <a:off x="685800" y="6477000"/>
            <a:ext cx="8947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600">
                <a:solidFill>
                  <a:schemeClr val="bg1"/>
                </a:solidFill>
                <a:latin typeface="Avenir Medium"/>
              </a:rPr>
              <a:t>Colegio Calasanz – Escolapios                             EDUCANDO EN PAMPLONA DESDE 1894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0" y="0"/>
            <a:ext cx="9906000" cy="400050"/>
          </a:xfrm>
          <a:prstGeom prst="rect">
            <a:avLst/>
          </a:prstGeom>
          <a:solidFill>
            <a:srgbClr val="006D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pic>
        <p:nvPicPr>
          <p:cNvPr id="24580" name="Imagen 10" descr="dibujo Isturiz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6072188"/>
            <a:ext cx="12954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ángulo 15"/>
          <p:cNvSpPr/>
          <p:nvPr/>
        </p:nvSpPr>
        <p:spPr>
          <a:xfrm>
            <a:off x="0" y="765175"/>
            <a:ext cx="9906000" cy="5307013"/>
          </a:xfrm>
          <a:prstGeom prst="rect">
            <a:avLst/>
          </a:prstGeom>
          <a:solidFill>
            <a:srgbClr val="006D5E">
              <a:alpha val="50000"/>
            </a:srgb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solidFill>
                <a:srgbClr val="006D5E"/>
              </a:solidFill>
            </a:endParaRPr>
          </a:p>
        </p:txBody>
      </p:sp>
      <p:sp>
        <p:nvSpPr>
          <p:cNvPr id="24582" name="Rectángulo 12"/>
          <p:cNvSpPr>
            <a:spLocks noChangeArrowheads="1"/>
          </p:cNvSpPr>
          <p:nvPr/>
        </p:nvSpPr>
        <p:spPr bwMode="auto">
          <a:xfrm>
            <a:off x="3635375" y="-123825"/>
            <a:ext cx="2263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2800" b="1">
                <a:solidFill>
                  <a:schemeClr val="bg1"/>
                </a:solidFill>
                <a:latin typeface="Calibri" pitchFamily="34" charset="0"/>
              </a:rPr>
              <a:t>¿QUÉ HACER?</a:t>
            </a:r>
            <a:endParaRPr lang="es-ES_tradnl" sz="2800">
              <a:solidFill>
                <a:schemeClr val="bg1"/>
              </a:solidFill>
              <a:latin typeface="Avenir Medium"/>
              <a:ea typeface="Avenir Medium"/>
              <a:cs typeface="Avenir Medium"/>
            </a:endParaRPr>
          </a:p>
        </p:txBody>
      </p:sp>
      <p:sp>
        <p:nvSpPr>
          <p:cNvPr id="23559" name="Rectangle 3"/>
          <p:cNvSpPr txBox="1">
            <a:spLocks noChangeArrowheads="1"/>
          </p:cNvSpPr>
          <p:nvPr/>
        </p:nvSpPr>
        <p:spPr bwMode="auto">
          <a:xfrm>
            <a:off x="344488" y="730250"/>
            <a:ext cx="9164637" cy="608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s-ES" sz="2600" dirty="0">
                <a:latin typeface="+mn-lt"/>
              </a:rPr>
              <a:t>3- </a:t>
            </a:r>
            <a:r>
              <a:rPr lang="es-ES" sz="2600" b="1" dirty="0">
                <a:latin typeface="+mn-lt"/>
              </a:rPr>
              <a:t>VISUALIZACIÓN</a:t>
            </a:r>
          </a:p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es-ES" sz="2600" dirty="0">
                <a:latin typeface="+mn-lt"/>
              </a:rPr>
              <a:t>Trasladarse a un lugar en el que te sientas bien, en calma.</a:t>
            </a:r>
          </a:p>
          <a:p>
            <a:pPr>
              <a:lnSpc>
                <a:spcPct val="150000"/>
              </a:lnSpc>
              <a:defRPr/>
            </a:pPr>
            <a:r>
              <a:rPr lang="es-ES" sz="2600" dirty="0">
                <a:latin typeface="+mn-lt"/>
              </a:rPr>
              <a:t>Visualizarte allí…</a:t>
            </a:r>
          </a:p>
          <a:p>
            <a:pPr>
              <a:lnSpc>
                <a:spcPct val="150000"/>
              </a:lnSpc>
              <a:defRPr/>
            </a:pPr>
            <a:r>
              <a:rPr lang="es-ES" sz="2600" dirty="0">
                <a:latin typeface="+mn-lt"/>
              </a:rPr>
              <a:t>observando todo lo que hay alrededor…</a:t>
            </a:r>
          </a:p>
          <a:p>
            <a:pPr>
              <a:lnSpc>
                <a:spcPct val="150000"/>
              </a:lnSpc>
              <a:defRPr/>
            </a:pPr>
            <a:r>
              <a:rPr lang="es-ES" sz="2600" dirty="0">
                <a:latin typeface="+mn-lt"/>
              </a:rPr>
              <a:t>escuchando los sonidos del ambiente…</a:t>
            </a:r>
          </a:p>
          <a:p>
            <a:pPr>
              <a:lnSpc>
                <a:spcPct val="150000"/>
              </a:lnSpc>
              <a:defRPr/>
            </a:pPr>
            <a:r>
              <a:rPr lang="es-ES" sz="2600">
                <a:latin typeface="+mn-lt"/>
              </a:rPr>
              <a:t>sintiendo los aromas </a:t>
            </a:r>
            <a:r>
              <a:rPr lang="es-ES" sz="2600" dirty="0">
                <a:latin typeface="+mn-lt"/>
              </a:rPr>
              <a:t>que te rodean...</a:t>
            </a:r>
          </a:p>
          <a:p>
            <a:pPr>
              <a:defRPr/>
            </a:pPr>
            <a:endParaRPr lang="es-ES" sz="2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6400800"/>
            <a:ext cx="9906000" cy="457200"/>
          </a:xfrm>
          <a:prstGeom prst="rect">
            <a:avLst/>
          </a:prstGeom>
          <a:solidFill>
            <a:srgbClr val="006D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sp>
        <p:nvSpPr>
          <p:cNvPr id="25602" name="Rectángulo 4"/>
          <p:cNvSpPr>
            <a:spLocks noChangeArrowheads="1"/>
          </p:cNvSpPr>
          <p:nvPr/>
        </p:nvSpPr>
        <p:spPr bwMode="auto">
          <a:xfrm>
            <a:off x="685800" y="6477000"/>
            <a:ext cx="8947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600">
                <a:solidFill>
                  <a:schemeClr val="bg1"/>
                </a:solidFill>
                <a:latin typeface="Avenir Medium"/>
              </a:rPr>
              <a:t>Colegio Calasanz – Escolapios                             EDUCANDO EN PAMPLONA DESDE 1894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0" y="0"/>
            <a:ext cx="9906000" cy="400050"/>
          </a:xfrm>
          <a:prstGeom prst="rect">
            <a:avLst/>
          </a:prstGeom>
          <a:solidFill>
            <a:srgbClr val="006D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pic>
        <p:nvPicPr>
          <p:cNvPr id="25604" name="Imagen 10" descr="dibujo Isturiz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6072188"/>
            <a:ext cx="12954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ángulo 15"/>
          <p:cNvSpPr/>
          <p:nvPr/>
        </p:nvSpPr>
        <p:spPr>
          <a:xfrm>
            <a:off x="0" y="765175"/>
            <a:ext cx="9906000" cy="5307013"/>
          </a:xfrm>
          <a:prstGeom prst="rect">
            <a:avLst/>
          </a:prstGeom>
          <a:solidFill>
            <a:srgbClr val="006D5E">
              <a:alpha val="50000"/>
            </a:srgb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solidFill>
                <a:srgbClr val="006D5E"/>
              </a:solidFill>
            </a:endParaRPr>
          </a:p>
        </p:txBody>
      </p:sp>
      <p:sp>
        <p:nvSpPr>
          <p:cNvPr id="25606" name="Rectángulo 12"/>
          <p:cNvSpPr>
            <a:spLocks noChangeArrowheads="1"/>
          </p:cNvSpPr>
          <p:nvPr/>
        </p:nvSpPr>
        <p:spPr bwMode="auto">
          <a:xfrm>
            <a:off x="3635375" y="-123825"/>
            <a:ext cx="2263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2800" b="1">
                <a:solidFill>
                  <a:schemeClr val="bg1"/>
                </a:solidFill>
                <a:latin typeface="Calibri" pitchFamily="34" charset="0"/>
              </a:rPr>
              <a:t>¿QUÉ HACER?</a:t>
            </a:r>
            <a:endParaRPr lang="es-ES_tradnl" sz="2800">
              <a:solidFill>
                <a:schemeClr val="bg1"/>
              </a:solidFill>
              <a:latin typeface="Avenir Medium"/>
              <a:ea typeface="Avenir Medium"/>
              <a:cs typeface="Avenir Medium"/>
            </a:endParaRPr>
          </a:p>
        </p:txBody>
      </p:sp>
      <p:sp>
        <p:nvSpPr>
          <p:cNvPr id="23559" name="Rectangle 3"/>
          <p:cNvSpPr txBox="1">
            <a:spLocks noChangeArrowheads="1"/>
          </p:cNvSpPr>
          <p:nvPr/>
        </p:nvSpPr>
        <p:spPr bwMode="auto">
          <a:xfrm>
            <a:off x="76200" y="730250"/>
            <a:ext cx="9432925" cy="608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s-ES" sz="2400" dirty="0">
                <a:latin typeface="+mn-lt"/>
              </a:rPr>
              <a:t>4- </a:t>
            </a:r>
            <a:r>
              <a:rPr lang="es-ES" sz="2400" b="1" dirty="0">
                <a:latin typeface="+mn-lt"/>
              </a:rPr>
              <a:t>REESTRUCTURACIÓN COGNITIVA</a:t>
            </a:r>
          </a:p>
          <a:p>
            <a:pPr>
              <a:defRPr/>
            </a:pPr>
            <a:endParaRPr lang="es-ES" sz="2400" dirty="0">
              <a:latin typeface="+mn-lt"/>
            </a:endParaRPr>
          </a:p>
          <a:p>
            <a:pPr>
              <a:defRPr/>
            </a:pPr>
            <a:r>
              <a:rPr lang="es-ES" sz="2400" dirty="0">
                <a:latin typeface="+mn-lt"/>
              </a:rPr>
              <a:t>Sustituir las </a:t>
            </a:r>
            <a:r>
              <a:rPr lang="es-ES" sz="2400" dirty="0" err="1">
                <a:latin typeface="+mn-lt"/>
              </a:rPr>
              <a:t>autoverbalizaciones</a:t>
            </a:r>
            <a:r>
              <a:rPr lang="es-ES" sz="2400" dirty="0">
                <a:latin typeface="+mn-lt"/>
              </a:rPr>
              <a:t> negativas por otras positivas.</a:t>
            </a:r>
          </a:p>
          <a:p>
            <a:pPr>
              <a:defRPr/>
            </a:pPr>
            <a:r>
              <a:rPr lang="es-ES" sz="2400" dirty="0">
                <a:latin typeface="+mn-lt"/>
              </a:rPr>
              <a:t>Al introducir ese cambio habrá una modificación en el comportamiento.</a:t>
            </a:r>
          </a:p>
          <a:p>
            <a:pPr>
              <a:defRPr/>
            </a:pPr>
            <a:endParaRPr lang="es-ES" sz="2400" b="1" dirty="0"/>
          </a:p>
          <a:p>
            <a:pPr>
              <a:defRPr/>
            </a:pPr>
            <a:r>
              <a:rPr lang="es-ES" sz="2400" i="1" dirty="0">
                <a:latin typeface="+mn-lt"/>
              </a:rPr>
              <a:t>Método de </a:t>
            </a:r>
            <a:r>
              <a:rPr lang="es-ES" sz="2400" i="1" dirty="0" err="1">
                <a:latin typeface="+mn-lt"/>
              </a:rPr>
              <a:t>autointrucciones</a:t>
            </a:r>
            <a:r>
              <a:rPr lang="es-ES" sz="2400" i="1" dirty="0">
                <a:latin typeface="+mn-lt"/>
              </a:rPr>
              <a:t> de </a:t>
            </a:r>
            <a:r>
              <a:rPr lang="es-ES" sz="2400" i="1" dirty="0" err="1">
                <a:latin typeface="+mn-lt"/>
              </a:rPr>
              <a:t>Meichenbaum</a:t>
            </a:r>
            <a:endParaRPr lang="es-ES" sz="2400" i="1" dirty="0">
              <a:latin typeface="+mn-lt"/>
            </a:endParaRPr>
          </a:p>
          <a:p>
            <a:pPr>
              <a:defRPr/>
            </a:pPr>
            <a:endParaRPr lang="es-ES" sz="2400" dirty="0">
              <a:latin typeface="+mn-lt"/>
            </a:endParaRPr>
          </a:p>
          <a:p>
            <a:pPr>
              <a:defRPr/>
            </a:pPr>
            <a:endParaRPr lang="es-ES" sz="2400" dirty="0">
              <a:latin typeface="+mn-lt"/>
            </a:endParaRPr>
          </a:p>
          <a:p>
            <a:pPr>
              <a:defRPr/>
            </a:pPr>
            <a:endParaRPr lang="es-ES" sz="2400" dirty="0">
              <a:latin typeface="+mn-lt"/>
            </a:endParaRPr>
          </a:p>
          <a:p>
            <a:pPr>
              <a:defRPr/>
            </a:pPr>
            <a:endParaRPr lang="es-ES" sz="2400" b="1" dirty="0">
              <a:latin typeface="+mn-lt"/>
            </a:endParaRPr>
          </a:p>
          <a:p>
            <a:pPr>
              <a:defRPr/>
            </a:pPr>
            <a:endParaRPr lang="es-ES_tradnl" sz="2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6400800"/>
            <a:ext cx="9906000" cy="457200"/>
          </a:xfrm>
          <a:prstGeom prst="rect">
            <a:avLst/>
          </a:prstGeom>
          <a:solidFill>
            <a:srgbClr val="006D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sp>
        <p:nvSpPr>
          <p:cNvPr id="26626" name="Rectángulo 4"/>
          <p:cNvSpPr>
            <a:spLocks noChangeArrowheads="1"/>
          </p:cNvSpPr>
          <p:nvPr/>
        </p:nvSpPr>
        <p:spPr bwMode="auto">
          <a:xfrm>
            <a:off x="685800" y="6477000"/>
            <a:ext cx="8947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600">
                <a:solidFill>
                  <a:schemeClr val="bg1"/>
                </a:solidFill>
                <a:latin typeface="Avenir Medium"/>
              </a:rPr>
              <a:t>Colegio Calasanz – Escolapios                             EDUCANDO EN PAMPLONA DESDE 1894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0" y="0"/>
            <a:ext cx="9906000" cy="400050"/>
          </a:xfrm>
          <a:prstGeom prst="rect">
            <a:avLst/>
          </a:prstGeom>
          <a:solidFill>
            <a:srgbClr val="006D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pic>
        <p:nvPicPr>
          <p:cNvPr id="26628" name="Imagen 10" descr="dibujo Isturiz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6072188"/>
            <a:ext cx="12954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ángulo 15"/>
          <p:cNvSpPr/>
          <p:nvPr/>
        </p:nvSpPr>
        <p:spPr>
          <a:xfrm>
            <a:off x="76200" y="785813"/>
            <a:ext cx="9906000" cy="5307012"/>
          </a:xfrm>
          <a:prstGeom prst="rect">
            <a:avLst/>
          </a:prstGeom>
          <a:solidFill>
            <a:srgbClr val="006D5E">
              <a:alpha val="50000"/>
            </a:srgb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solidFill>
                <a:srgbClr val="006D5E"/>
              </a:solidFill>
            </a:endParaRPr>
          </a:p>
        </p:txBody>
      </p:sp>
      <p:sp>
        <p:nvSpPr>
          <p:cNvPr id="26630" name="Rectángulo 12"/>
          <p:cNvSpPr>
            <a:spLocks noChangeArrowheads="1"/>
          </p:cNvSpPr>
          <p:nvPr/>
        </p:nvSpPr>
        <p:spPr bwMode="auto">
          <a:xfrm>
            <a:off x="3635375" y="-123825"/>
            <a:ext cx="2263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2800" b="1">
                <a:solidFill>
                  <a:schemeClr val="bg1"/>
                </a:solidFill>
                <a:latin typeface="Calibri" pitchFamily="34" charset="0"/>
              </a:rPr>
              <a:t>¿QUÉ HACER?</a:t>
            </a:r>
            <a:endParaRPr lang="es-ES_tradnl" sz="2800">
              <a:solidFill>
                <a:schemeClr val="bg1"/>
              </a:solidFill>
              <a:latin typeface="Avenir Medium"/>
              <a:ea typeface="Avenir Medium"/>
              <a:cs typeface="Avenir Medium"/>
            </a:endParaRPr>
          </a:p>
        </p:txBody>
      </p:sp>
      <p:sp>
        <p:nvSpPr>
          <p:cNvPr id="23559" name="Rectangle 3"/>
          <p:cNvSpPr txBox="1">
            <a:spLocks noChangeArrowheads="1"/>
          </p:cNvSpPr>
          <p:nvPr/>
        </p:nvSpPr>
        <p:spPr bwMode="auto">
          <a:xfrm>
            <a:off x="76200" y="730250"/>
            <a:ext cx="9432925" cy="608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 sz="2400" b="1" dirty="0">
              <a:latin typeface="+mn-lt"/>
            </a:endParaRPr>
          </a:p>
          <a:p>
            <a:pPr>
              <a:defRPr/>
            </a:pPr>
            <a:endParaRPr lang="es-ES" sz="2600" b="1" dirty="0">
              <a:latin typeface="+mn-lt"/>
            </a:endParaRPr>
          </a:p>
          <a:p>
            <a:pPr>
              <a:defRPr/>
            </a:pPr>
            <a:endParaRPr lang="es-ES_tradnl" sz="2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66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6700" y="730250"/>
            <a:ext cx="698500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6400800"/>
            <a:ext cx="9906000" cy="457200"/>
          </a:xfrm>
          <a:prstGeom prst="rect">
            <a:avLst/>
          </a:prstGeom>
          <a:solidFill>
            <a:srgbClr val="006D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sp>
        <p:nvSpPr>
          <p:cNvPr id="27650" name="Rectángulo 4"/>
          <p:cNvSpPr>
            <a:spLocks noChangeArrowheads="1"/>
          </p:cNvSpPr>
          <p:nvPr/>
        </p:nvSpPr>
        <p:spPr bwMode="auto">
          <a:xfrm>
            <a:off x="685800" y="6477000"/>
            <a:ext cx="8947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600">
                <a:solidFill>
                  <a:schemeClr val="bg1"/>
                </a:solidFill>
                <a:latin typeface="Avenir Medium"/>
              </a:rPr>
              <a:t>Colegio Calasanz – Escolapios                             EDUCANDO EN PAMPLONA DESDE 1894</a:t>
            </a:r>
          </a:p>
        </p:txBody>
      </p:sp>
      <p:pic>
        <p:nvPicPr>
          <p:cNvPr id="27651" name="Imagen 10" descr="dibujo Isturiz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6072188"/>
            <a:ext cx="12954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ángulo 15"/>
          <p:cNvSpPr/>
          <p:nvPr/>
        </p:nvSpPr>
        <p:spPr>
          <a:xfrm>
            <a:off x="0" y="549275"/>
            <a:ext cx="9906000" cy="5522913"/>
          </a:xfrm>
          <a:prstGeom prst="rect">
            <a:avLst/>
          </a:prstGeom>
          <a:solidFill>
            <a:srgbClr val="006D5E">
              <a:alpha val="50000"/>
            </a:srgb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4000" dirty="0">
              <a:solidFill>
                <a:srgbClr val="006D5E"/>
              </a:solidFill>
            </a:endParaRPr>
          </a:p>
        </p:txBody>
      </p:sp>
      <p:sp>
        <p:nvSpPr>
          <p:cNvPr id="27653" name="Rectángulo 12"/>
          <p:cNvSpPr>
            <a:spLocks noChangeArrowheads="1"/>
          </p:cNvSpPr>
          <p:nvPr/>
        </p:nvSpPr>
        <p:spPr bwMode="auto">
          <a:xfrm>
            <a:off x="1639888" y="981075"/>
            <a:ext cx="626427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sz="4000">
                <a:solidFill>
                  <a:schemeClr val="bg1"/>
                </a:solidFill>
                <a:latin typeface="Calibri" pitchFamily="34" charset="0"/>
              </a:rPr>
              <a:t>¡GRACIAS!</a:t>
            </a:r>
          </a:p>
          <a:p>
            <a:pPr algn="ctr">
              <a:lnSpc>
                <a:spcPct val="150000"/>
              </a:lnSpc>
            </a:pPr>
            <a:endParaRPr lang="es-ES_tradnl" sz="4000">
              <a:solidFill>
                <a:schemeClr val="bg1"/>
              </a:solidFill>
              <a:latin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ES_tradnl" sz="2000" b="1">
                <a:solidFill>
                  <a:srgbClr val="FFFFFF"/>
                </a:solidFill>
                <a:latin typeface="Calibri" pitchFamily="34" charset="0"/>
              </a:rPr>
              <a:t>https://orientacion-colegio-calasanz.webnode.es/</a:t>
            </a:r>
          </a:p>
          <a:p>
            <a:pPr algn="ctr">
              <a:lnSpc>
                <a:spcPct val="150000"/>
              </a:lnSpc>
            </a:pPr>
            <a:endParaRPr lang="es-ES_tradnl" sz="2000" b="1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765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2775" y="4178300"/>
            <a:ext cx="3163888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6400800"/>
            <a:ext cx="9906000" cy="457200"/>
          </a:xfrm>
          <a:prstGeom prst="rect">
            <a:avLst/>
          </a:prstGeom>
          <a:solidFill>
            <a:srgbClr val="006D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sp>
        <p:nvSpPr>
          <p:cNvPr id="16386" name="Rectángulo 4"/>
          <p:cNvSpPr>
            <a:spLocks noChangeArrowheads="1"/>
          </p:cNvSpPr>
          <p:nvPr/>
        </p:nvSpPr>
        <p:spPr bwMode="auto">
          <a:xfrm>
            <a:off x="685800" y="6477000"/>
            <a:ext cx="8947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600">
                <a:solidFill>
                  <a:schemeClr val="bg1"/>
                </a:solidFill>
                <a:latin typeface="Avenir Medium"/>
              </a:rPr>
              <a:t>Colegio Calasanz – Escolapios                             EDUCANDO EN PAMPLONA DESDE 1894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0" y="0"/>
            <a:ext cx="9906000" cy="400050"/>
          </a:xfrm>
          <a:prstGeom prst="rect">
            <a:avLst/>
          </a:prstGeom>
          <a:solidFill>
            <a:srgbClr val="006D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pic>
        <p:nvPicPr>
          <p:cNvPr id="16388" name="Imagen 10" descr="dibujo Isturiz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6072188"/>
            <a:ext cx="12954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ángulo 15"/>
          <p:cNvSpPr/>
          <p:nvPr/>
        </p:nvSpPr>
        <p:spPr>
          <a:xfrm>
            <a:off x="0" y="765175"/>
            <a:ext cx="9906000" cy="5581650"/>
          </a:xfrm>
          <a:prstGeom prst="rect">
            <a:avLst/>
          </a:prstGeom>
          <a:solidFill>
            <a:srgbClr val="006D5E">
              <a:alpha val="50000"/>
            </a:srgb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solidFill>
                <a:srgbClr val="006D5E"/>
              </a:solidFill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143000" y="115888"/>
            <a:ext cx="8262938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7109" tIns="48555" rIns="97109" bIns="48555" anchor="ctr"/>
          <a:lstStyle>
            <a:lvl1pPr algn="l" defTabSz="971550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971550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 New Roman" pitchFamily="18" charset="0"/>
              </a:defRPr>
            </a:lvl2pPr>
            <a:lvl3pPr algn="l" defTabSz="971550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 New Roman" pitchFamily="18" charset="0"/>
              </a:defRPr>
            </a:lvl3pPr>
            <a:lvl4pPr algn="l" defTabSz="971550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 New Roman" pitchFamily="18" charset="0"/>
              </a:defRPr>
            </a:lvl4pPr>
            <a:lvl5pPr algn="l" defTabSz="971550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defTabSz="971550" rtl="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defTabSz="971550" rtl="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defTabSz="971550" rtl="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defTabSz="971550" rtl="0" fontAlgn="base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s-ES" sz="2800" u="sng" kern="0" dirty="0" smtClean="0">
                <a:solidFill>
                  <a:srgbClr val="006D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ANSIEDAD</a:t>
            </a:r>
          </a:p>
        </p:txBody>
      </p:sp>
      <p:sp>
        <p:nvSpPr>
          <p:cNvPr id="16391" name="Rectangle 4"/>
          <p:cNvSpPr txBox="1">
            <a:spLocks noChangeArrowheads="1"/>
          </p:cNvSpPr>
          <p:nvPr/>
        </p:nvSpPr>
        <p:spPr bwMode="auto">
          <a:xfrm>
            <a:off x="128588" y="801688"/>
            <a:ext cx="9504362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109" tIns="48555" rIns="97109" bIns="48555"/>
          <a:lstStyle/>
          <a:p>
            <a:pPr marL="1214438" lvl="2" indent="-1125538" defTabSz="971550">
              <a:spcBef>
                <a:spcPct val="20000"/>
              </a:spcBef>
            </a:pPr>
            <a:r>
              <a:rPr lang="es-ES" sz="3200" b="1">
                <a:solidFill>
                  <a:srgbClr val="006D5E"/>
                </a:solidFill>
                <a:latin typeface="Calibri" pitchFamily="34" charset="0"/>
              </a:rPr>
              <a:t>¿QUÉ ES?</a:t>
            </a:r>
          </a:p>
          <a:p>
            <a:pPr marL="363538" indent="-363538" defTabSz="9715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s-ES" sz="3200">
                <a:latin typeface="Calibri" pitchFamily="34" charset="0"/>
              </a:rPr>
              <a:t>Es una emoción natural, presente en todas las personas.</a:t>
            </a:r>
          </a:p>
          <a:p>
            <a:pPr marL="363538" indent="-363538" defTabSz="9715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s-ES" sz="3200">
                <a:latin typeface="Calibri" pitchFamily="34" charset="0"/>
              </a:rPr>
              <a:t>Resulta muy adaptativa: nos pone en alerta ante una posible amenaza.</a:t>
            </a:r>
          </a:p>
          <a:p>
            <a:pPr marL="363538" indent="-363538" defTabSz="9715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s-ES" sz="3200">
                <a:latin typeface="Calibri" pitchFamily="34" charset="0"/>
              </a:rPr>
              <a:t>En niveles moderados facilita el rendimiento y aumenta la motivación.</a:t>
            </a:r>
          </a:p>
          <a:p>
            <a:pPr marL="363538" indent="-363538" defTabSz="9715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r>
              <a:rPr lang="es-ES" sz="3200">
                <a:latin typeface="Calibri" pitchFamily="34" charset="0"/>
              </a:rPr>
              <a:t>Si alcanza una elevada intensidad genera una sensación negativa.</a:t>
            </a:r>
          </a:p>
          <a:p>
            <a:pPr marL="363538" indent="-363538" defTabSz="9715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endParaRPr lang="es-ES" sz="7200">
              <a:solidFill>
                <a:srgbClr val="006D5E"/>
              </a:solidFill>
            </a:endParaRPr>
          </a:p>
          <a:p>
            <a:pPr marL="1214438" lvl="2" indent="-1125538" defTabSz="971550">
              <a:spcBef>
                <a:spcPct val="20000"/>
              </a:spcBef>
            </a:pPr>
            <a:endParaRPr lang="es-ES" sz="3200">
              <a:solidFill>
                <a:srgbClr val="006D5E"/>
              </a:solidFill>
            </a:endParaRPr>
          </a:p>
          <a:p>
            <a:pPr marL="363538" indent="-363538" defTabSz="971550">
              <a:spcBef>
                <a:spcPct val="20000"/>
              </a:spcBef>
              <a:buClr>
                <a:srgbClr val="0099CC"/>
              </a:buClr>
              <a:buSzPct val="80000"/>
              <a:buFont typeface="Wingdings" pitchFamily="2" charset="2"/>
              <a:buChar char="n"/>
            </a:pPr>
            <a:endParaRPr lang="es-ES" sz="3200">
              <a:solidFill>
                <a:srgbClr val="006D5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6400800"/>
            <a:ext cx="9906000" cy="457200"/>
          </a:xfrm>
          <a:prstGeom prst="rect">
            <a:avLst/>
          </a:prstGeom>
          <a:solidFill>
            <a:srgbClr val="006D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sp>
        <p:nvSpPr>
          <p:cNvPr id="17410" name="Rectángulo 4"/>
          <p:cNvSpPr>
            <a:spLocks noChangeArrowheads="1"/>
          </p:cNvSpPr>
          <p:nvPr/>
        </p:nvSpPr>
        <p:spPr bwMode="auto">
          <a:xfrm>
            <a:off x="685800" y="6477000"/>
            <a:ext cx="8947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600">
                <a:solidFill>
                  <a:schemeClr val="bg1"/>
                </a:solidFill>
                <a:latin typeface="Avenir Medium"/>
              </a:rPr>
              <a:t>Colegio Calasanz – Escolapios                             EDUCANDO EN PAMPLONA DESDE 1894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0" y="0"/>
            <a:ext cx="9906000" cy="400050"/>
          </a:xfrm>
          <a:prstGeom prst="rect">
            <a:avLst/>
          </a:prstGeom>
          <a:solidFill>
            <a:srgbClr val="006D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pic>
        <p:nvPicPr>
          <p:cNvPr id="17412" name="Imagen 10" descr="dibujo Isturiz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6072188"/>
            <a:ext cx="12954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ángulo 15"/>
          <p:cNvSpPr/>
          <p:nvPr/>
        </p:nvSpPr>
        <p:spPr>
          <a:xfrm>
            <a:off x="15875" y="765175"/>
            <a:ext cx="9906000" cy="5307013"/>
          </a:xfrm>
          <a:prstGeom prst="rect">
            <a:avLst/>
          </a:prstGeom>
          <a:solidFill>
            <a:srgbClr val="006D5E">
              <a:alpha val="50000"/>
            </a:srgb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solidFill>
                <a:srgbClr val="006D5E"/>
              </a:solidFill>
            </a:endParaRPr>
          </a:p>
        </p:txBody>
      </p:sp>
      <p:sp>
        <p:nvSpPr>
          <p:cNvPr id="17414" name="Rectangle 3"/>
          <p:cNvSpPr txBox="1">
            <a:spLocks noChangeArrowheads="1"/>
          </p:cNvSpPr>
          <p:nvPr/>
        </p:nvSpPr>
        <p:spPr bwMode="auto">
          <a:xfrm>
            <a:off x="539750" y="908050"/>
            <a:ext cx="9001125" cy="575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es-ES" sz="2800">
                <a:latin typeface="Calibri" pitchFamily="34" charset="0"/>
              </a:rPr>
              <a:t>La ansiedad ante los exámenes a veces es una reacción emocional negativa.</a:t>
            </a:r>
          </a:p>
          <a:p>
            <a:pPr algn="just"/>
            <a:endParaRPr lang="es-ES" sz="2800">
              <a:latin typeface="Calibri" pitchFamily="34" charset="0"/>
            </a:endParaRPr>
          </a:p>
          <a:p>
            <a:pPr algn="just"/>
            <a:r>
              <a:rPr lang="es-ES" sz="2800">
                <a:latin typeface="Calibri" pitchFamily="34" charset="0"/>
              </a:rPr>
              <a:t>Se genera ante la expectativa creada por la inminencia o presencia de un examen.</a:t>
            </a:r>
          </a:p>
          <a:p>
            <a:pPr algn="just"/>
            <a:endParaRPr lang="es-ES" sz="2800">
              <a:latin typeface="Calibri" pitchFamily="34" charset="0"/>
            </a:endParaRPr>
          </a:p>
          <a:p>
            <a:pPr algn="just"/>
            <a:r>
              <a:rPr lang="es-ES" sz="2800">
                <a:latin typeface="Calibri" pitchFamily="34" charset="0"/>
              </a:rPr>
              <a:t>Muchos estudiantes la perciben como una amenaza, en función de apreciaciones subjetivas y, en consecuencia, produce ansiedad.</a:t>
            </a:r>
            <a:endParaRPr lang="es-ES" sz="2800" b="1">
              <a:solidFill>
                <a:schemeClr val="bg1"/>
              </a:solidFill>
              <a:latin typeface="Calibri" pitchFamily="34" charset="0"/>
            </a:endParaRPr>
          </a:p>
          <a:p>
            <a:endParaRPr lang="es-ES" sz="3600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6400800"/>
            <a:ext cx="9906000" cy="457200"/>
          </a:xfrm>
          <a:prstGeom prst="rect">
            <a:avLst/>
          </a:prstGeom>
          <a:solidFill>
            <a:srgbClr val="006D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sp>
        <p:nvSpPr>
          <p:cNvPr id="18434" name="Rectángulo 4"/>
          <p:cNvSpPr>
            <a:spLocks noChangeArrowheads="1"/>
          </p:cNvSpPr>
          <p:nvPr/>
        </p:nvSpPr>
        <p:spPr bwMode="auto">
          <a:xfrm>
            <a:off x="685800" y="6477000"/>
            <a:ext cx="8947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600">
                <a:solidFill>
                  <a:schemeClr val="bg1"/>
                </a:solidFill>
                <a:latin typeface="Avenir Medium"/>
              </a:rPr>
              <a:t>Colegio Calasanz – Escolapios                             EDUCANDO EN PAMPLONA DESDE 1894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0" y="0"/>
            <a:ext cx="9906000" cy="400050"/>
          </a:xfrm>
          <a:prstGeom prst="rect">
            <a:avLst/>
          </a:prstGeom>
          <a:solidFill>
            <a:srgbClr val="006D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pic>
        <p:nvPicPr>
          <p:cNvPr id="18436" name="Imagen 10" descr="dibujo Isturiz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6072188"/>
            <a:ext cx="12954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ángulo 15"/>
          <p:cNvSpPr/>
          <p:nvPr/>
        </p:nvSpPr>
        <p:spPr>
          <a:xfrm>
            <a:off x="0" y="765175"/>
            <a:ext cx="9906000" cy="5307013"/>
          </a:xfrm>
          <a:prstGeom prst="rect">
            <a:avLst/>
          </a:prstGeom>
          <a:solidFill>
            <a:srgbClr val="006D5E">
              <a:alpha val="50000"/>
            </a:srgb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solidFill>
                <a:srgbClr val="006D5E"/>
              </a:solidFill>
            </a:endParaRPr>
          </a:p>
        </p:txBody>
      </p:sp>
      <p:sp>
        <p:nvSpPr>
          <p:cNvPr id="18438" name="Rectángulo 12"/>
          <p:cNvSpPr>
            <a:spLocks noChangeArrowheads="1"/>
          </p:cNvSpPr>
          <p:nvPr/>
        </p:nvSpPr>
        <p:spPr bwMode="auto">
          <a:xfrm>
            <a:off x="3255963" y="-123825"/>
            <a:ext cx="302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2800" b="1">
                <a:solidFill>
                  <a:schemeClr val="bg1"/>
                </a:solidFill>
                <a:latin typeface="Calibri" pitchFamily="34" charset="0"/>
              </a:rPr>
              <a:t>MANIFESTACIONES</a:t>
            </a:r>
            <a:endParaRPr lang="es-ES_tradnl" sz="2800">
              <a:solidFill>
                <a:schemeClr val="bg1"/>
              </a:solidFill>
              <a:latin typeface="Avenir Medium"/>
              <a:ea typeface="Avenir Medium"/>
              <a:cs typeface="Avenir Medium"/>
            </a:endParaRPr>
          </a:p>
        </p:txBody>
      </p:sp>
      <p:sp>
        <p:nvSpPr>
          <p:cNvPr id="18439" name="Rectangle 3"/>
          <p:cNvSpPr txBox="1">
            <a:spLocks noChangeArrowheads="1"/>
          </p:cNvSpPr>
          <p:nvPr/>
        </p:nvSpPr>
        <p:spPr bwMode="auto">
          <a:xfrm>
            <a:off x="200025" y="765175"/>
            <a:ext cx="9432925" cy="611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" sz="2800" b="1" u="sng">
                <a:latin typeface="Calibri" pitchFamily="34" charset="0"/>
              </a:rPr>
              <a:t>Manifestaciones fisiológicas</a:t>
            </a:r>
            <a:r>
              <a:rPr lang="es-ES" sz="2800" b="1">
                <a:latin typeface="Calibri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s-ES" sz="2800">
                <a:latin typeface="Calibri" pitchFamily="34" charset="0"/>
              </a:rPr>
              <a:t>• </a:t>
            </a:r>
            <a:r>
              <a:rPr lang="es-ES" sz="2600">
                <a:latin typeface="Calibri" pitchFamily="34" charset="0"/>
              </a:rPr>
              <a:t>Respiración agitada.</a:t>
            </a:r>
          </a:p>
          <a:p>
            <a:pPr>
              <a:lnSpc>
                <a:spcPct val="150000"/>
              </a:lnSpc>
            </a:pPr>
            <a:r>
              <a:rPr lang="es-ES" sz="2600">
                <a:latin typeface="Calibri" pitchFamily="34" charset="0"/>
              </a:rPr>
              <a:t>• Palpitaciones o ritmo cardíaco acelerado.</a:t>
            </a:r>
          </a:p>
          <a:p>
            <a:pPr>
              <a:lnSpc>
                <a:spcPct val="150000"/>
              </a:lnSpc>
            </a:pPr>
            <a:r>
              <a:rPr lang="es-ES" sz="2600">
                <a:latin typeface="Calibri" pitchFamily="34" charset="0"/>
              </a:rPr>
              <a:t>• Sudoración o manos frías y húmedas.</a:t>
            </a:r>
          </a:p>
          <a:p>
            <a:pPr>
              <a:lnSpc>
                <a:spcPct val="150000"/>
              </a:lnSpc>
            </a:pPr>
            <a:r>
              <a:rPr lang="es-ES" sz="2600">
                <a:latin typeface="Calibri" pitchFamily="34" charset="0"/>
              </a:rPr>
              <a:t>• Sequedad de boca.</a:t>
            </a:r>
          </a:p>
          <a:p>
            <a:pPr>
              <a:lnSpc>
                <a:spcPct val="150000"/>
              </a:lnSpc>
            </a:pPr>
            <a:r>
              <a:rPr lang="es-ES" sz="2600">
                <a:latin typeface="Calibri" pitchFamily="34" charset="0"/>
              </a:rPr>
              <a:t>• Sensación de tener un nudo en la garganta.</a:t>
            </a:r>
          </a:p>
          <a:p>
            <a:pPr>
              <a:lnSpc>
                <a:spcPct val="150000"/>
              </a:lnSpc>
            </a:pPr>
            <a:r>
              <a:rPr lang="es-ES" sz="2600">
                <a:latin typeface="Calibri" pitchFamily="34" charset="0"/>
              </a:rPr>
              <a:t>• Sofocos o escalofríos.</a:t>
            </a:r>
          </a:p>
          <a:p>
            <a:pPr>
              <a:lnSpc>
                <a:spcPct val="150000"/>
              </a:lnSpc>
            </a:pPr>
            <a:r>
              <a:rPr lang="es-ES" sz="2600">
                <a:latin typeface="Calibri" pitchFamily="34" charset="0"/>
              </a:rPr>
              <a:t>• Mareos o sensaciones de inestabilidad.</a:t>
            </a:r>
            <a:endParaRPr lang="es-ES" sz="2600" b="1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600">
                <a:latin typeface="Calibri" pitchFamily="34" charset="0"/>
              </a:rPr>
              <a:t>• Náuseas, diarreas u otros trastornos abdominales.</a:t>
            </a:r>
          </a:p>
          <a:p>
            <a:pPr marL="1076325" lvl="2" indent="-363538">
              <a:spcBef>
                <a:spcPct val="20000"/>
              </a:spcBef>
            </a:pPr>
            <a:endParaRPr lang="es-ES" sz="2400" b="1">
              <a:solidFill>
                <a:schemeClr val="bg1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s-ES_tradnl" sz="24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6400800"/>
            <a:ext cx="9906000" cy="457200"/>
          </a:xfrm>
          <a:prstGeom prst="rect">
            <a:avLst/>
          </a:prstGeom>
          <a:solidFill>
            <a:srgbClr val="006D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sp>
        <p:nvSpPr>
          <p:cNvPr id="19458" name="Rectángulo 4"/>
          <p:cNvSpPr>
            <a:spLocks noChangeArrowheads="1"/>
          </p:cNvSpPr>
          <p:nvPr/>
        </p:nvSpPr>
        <p:spPr bwMode="auto">
          <a:xfrm>
            <a:off x="685800" y="6477000"/>
            <a:ext cx="8947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600">
                <a:solidFill>
                  <a:schemeClr val="bg1"/>
                </a:solidFill>
                <a:latin typeface="Avenir Medium"/>
              </a:rPr>
              <a:t>Colegio Calasanz – Escolapios                             EDUCANDO EN PAMPLONA DESDE 1894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0" y="0"/>
            <a:ext cx="9906000" cy="400050"/>
          </a:xfrm>
          <a:prstGeom prst="rect">
            <a:avLst/>
          </a:prstGeom>
          <a:solidFill>
            <a:srgbClr val="006D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pic>
        <p:nvPicPr>
          <p:cNvPr id="19460" name="Imagen 10" descr="dibujo Isturiz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6072188"/>
            <a:ext cx="12954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ángulo 15"/>
          <p:cNvSpPr/>
          <p:nvPr/>
        </p:nvSpPr>
        <p:spPr>
          <a:xfrm>
            <a:off x="0" y="765175"/>
            <a:ext cx="9906000" cy="5307013"/>
          </a:xfrm>
          <a:prstGeom prst="rect">
            <a:avLst/>
          </a:prstGeom>
          <a:solidFill>
            <a:srgbClr val="006D5E">
              <a:alpha val="50000"/>
            </a:srgb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solidFill>
                <a:srgbClr val="006D5E"/>
              </a:solidFill>
            </a:endParaRPr>
          </a:p>
        </p:txBody>
      </p:sp>
      <p:sp>
        <p:nvSpPr>
          <p:cNvPr id="19462" name="Rectángulo 12"/>
          <p:cNvSpPr>
            <a:spLocks noChangeArrowheads="1"/>
          </p:cNvSpPr>
          <p:nvPr/>
        </p:nvSpPr>
        <p:spPr bwMode="auto">
          <a:xfrm>
            <a:off x="3255963" y="-123825"/>
            <a:ext cx="302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2800" b="1">
                <a:solidFill>
                  <a:schemeClr val="bg1"/>
                </a:solidFill>
                <a:latin typeface="Calibri" pitchFamily="34" charset="0"/>
              </a:rPr>
              <a:t>MANIFESTACIONES</a:t>
            </a:r>
            <a:endParaRPr lang="es-ES_tradnl" sz="2800">
              <a:solidFill>
                <a:schemeClr val="bg1"/>
              </a:solidFill>
              <a:latin typeface="Avenir Medium"/>
              <a:ea typeface="Avenir Medium"/>
              <a:cs typeface="Avenir Medium"/>
            </a:endParaRPr>
          </a:p>
        </p:txBody>
      </p:sp>
      <p:sp>
        <p:nvSpPr>
          <p:cNvPr id="19463" name="Rectangle 3"/>
          <p:cNvSpPr txBox="1">
            <a:spLocks noChangeArrowheads="1"/>
          </p:cNvSpPr>
          <p:nvPr/>
        </p:nvSpPr>
        <p:spPr bwMode="auto">
          <a:xfrm>
            <a:off x="0" y="620713"/>
            <a:ext cx="9906000" cy="6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9388" indent="-179388"/>
            <a:r>
              <a:rPr lang="es-ES" sz="2600" b="1" u="sng">
                <a:latin typeface="Calibri" pitchFamily="34" charset="0"/>
              </a:rPr>
              <a:t>Manifestaciones motoras</a:t>
            </a:r>
            <a:r>
              <a:rPr lang="es-ES" sz="2600" b="1">
                <a:latin typeface="Calibri" pitchFamily="34" charset="0"/>
              </a:rPr>
              <a:t>:</a:t>
            </a:r>
            <a:endParaRPr lang="es-ES" sz="2600" b="1" u="sng">
              <a:latin typeface="Calibri" pitchFamily="34" charset="0"/>
            </a:endParaRPr>
          </a:p>
          <a:p>
            <a:pPr marL="179388" indent="-179388">
              <a:lnSpc>
                <a:spcPct val="150000"/>
              </a:lnSpc>
            </a:pPr>
            <a:r>
              <a:rPr lang="es-ES" sz="2600">
                <a:latin typeface="Calibri" pitchFamily="34" charset="0"/>
              </a:rPr>
              <a:t>• Conducta motora verbal: temblor de la voz, repeticiones, tartamudeo, quedarse en blanco…</a:t>
            </a:r>
          </a:p>
          <a:p>
            <a:pPr marL="179388" indent="-179388">
              <a:lnSpc>
                <a:spcPct val="150000"/>
              </a:lnSpc>
            </a:pPr>
            <a:r>
              <a:rPr lang="es-ES" sz="2600">
                <a:latin typeface="Calibri" pitchFamily="34" charset="0"/>
              </a:rPr>
              <a:t>• Tics.</a:t>
            </a:r>
          </a:p>
          <a:p>
            <a:pPr marL="179388" indent="-179388">
              <a:lnSpc>
                <a:spcPct val="150000"/>
              </a:lnSpc>
            </a:pPr>
            <a:r>
              <a:rPr lang="es-ES" sz="2600">
                <a:latin typeface="Calibri" pitchFamily="34" charset="0"/>
              </a:rPr>
              <a:t>• Temblores.</a:t>
            </a:r>
          </a:p>
          <a:p>
            <a:pPr marL="179388" indent="-179388">
              <a:lnSpc>
                <a:spcPct val="150000"/>
              </a:lnSpc>
            </a:pPr>
            <a:r>
              <a:rPr lang="es-ES" sz="2600">
                <a:latin typeface="Calibri" pitchFamily="34" charset="0"/>
              </a:rPr>
              <a:t>• Intranquilidad motora: movimientos repetitivos, rascarse, tocarse…</a:t>
            </a:r>
          </a:p>
          <a:p>
            <a:pPr marL="179388" indent="-179388">
              <a:lnSpc>
                <a:spcPct val="150000"/>
              </a:lnSpc>
            </a:pPr>
            <a:r>
              <a:rPr lang="es-ES" sz="2600">
                <a:latin typeface="Calibri" pitchFamily="34" charset="0"/>
              </a:rPr>
              <a:t>• Fumar, comer o beber en exceso.</a:t>
            </a:r>
          </a:p>
          <a:p>
            <a:pPr marL="179388" indent="-179388">
              <a:lnSpc>
                <a:spcPct val="150000"/>
              </a:lnSpc>
            </a:pPr>
            <a:r>
              <a:rPr lang="es-ES" sz="2600">
                <a:latin typeface="Calibri" pitchFamily="34" charset="0"/>
              </a:rPr>
              <a:t>• Llanto sin causa aparente.</a:t>
            </a:r>
          </a:p>
          <a:p>
            <a:pPr marL="179388" indent="-179388">
              <a:lnSpc>
                <a:spcPct val="150000"/>
              </a:lnSpc>
            </a:pPr>
            <a:r>
              <a:rPr lang="es-ES" sz="2600">
                <a:latin typeface="Calibri" pitchFamily="34" charset="0"/>
              </a:rPr>
              <a:t>• Quedarse paralizado/a.</a:t>
            </a:r>
            <a:endParaRPr lang="es-ES" sz="2600" b="1">
              <a:solidFill>
                <a:schemeClr val="bg1"/>
              </a:solidFill>
              <a:latin typeface="Calibri" pitchFamily="34" charset="0"/>
            </a:endParaRPr>
          </a:p>
          <a:p>
            <a:pPr marL="179388" indent="-179388">
              <a:spcBef>
                <a:spcPct val="20000"/>
              </a:spcBef>
              <a:buFont typeface="Arial" charset="0"/>
              <a:buNone/>
            </a:pPr>
            <a:endParaRPr lang="es-ES_tradnl" sz="26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6400800"/>
            <a:ext cx="9906000" cy="457200"/>
          </a:xfrm>
          <a:prstGeom prst="rect">
            <a:avLst/>
          </a:prstGeom>
          <a:solidFill>
            <a:srgbClr val="006D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sp>
        <p:nvSpPr>
          <p:cNvPr id="20482" name="Rectángulo 4"/>
          <p:cNvSpPr>
            <a:spLocks noChangeArrowheads="1"/>
          </p:cNvSpPr>
          <p:nvPr/>
        </p:nvSpPr>
        <p:spPr bwMode="auto">
          <a:xfrm>
            <a:off x="685800" y="6477000"/>
            <a:ext cx="8947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600">
                <a:solidFill>
                  <a:schemeClr val="bg1"/>
                </a:solidFill>
                <a:latin typeface="Avenir Medium"/>
              </a:rPr>
              <a:t>Colegio Calasanz – Escolapios                             EDUCANDO EN PAMPLONA DESDE 1894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0" y="0"/>
            <a:ext cx="9906000" cy="400050"/>
          </a:xfrm>
          <a:prstGeom prst="rect">
            <a:avLst/>
          </a:prstGeom>
          <a:solidFill>
            <a:srgbClr val="006D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pic>
        <p:nvPicPr>
          <p:cNvPr id="20484" name="Imagen 10" descr="dibujo Isturiz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6072188"/>
            <a:ext cx="12954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ángulo 15"/>
          <p:cNvSpPr/>
          <p:nvPr/>
        </p:nvSpPr>
        <p:spPr>
          <a:xfrm>
            <a:off x="0" y="765175"/>
            <a:ext cx="9906000" cy="5307013"/>
          </a:xfrm>
          <a:prstGeom prst="rect">
            <a:avLst/>
          </a:prstGeom>
          <a:solidFill>
            <a:srgbClr val="006D5E">
              <a:alpha val="50000"/>
            </a:srgb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solidFill>
                <a:srgbClr val="006D5E"/>
              </a:solidFill>
            </a:endParaRPr>
          </a:p>
        </p:txBody>
      </p:sp>
      <p:sp>
        <p:nvSpPr>
          <p:cNvPr id="20486" name="Rectángulo 12"/>
          <p:cNvSpPr>
            <a:spLocks noChangeArrowheads="1"/>
          </p:cNvSpPr>
          <p:nvPr/>
        </p:nvSpPr>
        <p:spPr bwMode="auto">
          <a:xfrm>
            <a:off x="3255963" y="-123825"/>
            <a:ext cx="302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2800" b="1">
                <a:solidFill>
                  <a:schemeClr val="bg1"/>
                </a:solidFill>
                <a:latin typeface="Calibri" pitchFamily="34" charset="0"/>
              </a:rPr>
              <a:t>MANIFESTACIONES</a:t>
            </a:r>
            <a:endParaRPr lang="es-ES_tradnl" sz="2800">
              <a:solidFill>
                <a:schemeClr val="bg1"/>
              </a:solidFill>
              <a:latin typeface="Avenir Medium"/>
              <a:ea typeface="Avenir Medium"/>
              <a:cs typeface="Avenir Medium"/>
            </a:endParaRPr>
          </a:p>
        </p:txBody>
      </p:sp>
      <p:sp>
        <p:nvSpPr>
          <p:cNvPr id="20487" name="Rectangle 3"/>
          <p:cNvSpPr txBox="1">
            <a:spLocks noChangeArrowheads="1"/>
          </p:cNvSpPr>
          <p:nvPr/>
        </p:nvSpPr>
        <p:spPr bwMode="auto">
          <a:xfrm>
            <a:off x="0" y="620713"/>
            <a:ext cx="9906000" cy="6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2913" indent="-442913"/>
            <a:r>
              <a:rPr lang="es-ES" sz="2600" b="1" u="sng">
                <a:latin typeface="Calibri" pitchFamily="34" charset="0"/>
              </a:rPr>
              <a:t>Manifestaciones cognitivas</a:t>
            </a:r>
            <a:r>
              <a:rPr lang="es-ES" sz="2600" b="1">
                <a:latin typeface="Calibri" pitchFamily="34" charset="0"/>
              </a:rPr>
              <a:t>:</a:t>
            </a:r>
          </a:p>
          <a:p>
            <a:pPr marL="442913" indent="-442913">
              <a:lnSpc>
                <a:spcPct val="150000"/>
              </a:lnSpc>
              <a:buFont typeface="Arial" charset="0"/>
              <a:buChar char="•"/>
            </a:pPr>
            <a:r>
              <a:rPr lang="es-ES" sz="2600">
                <a:latin typeface="Calibri" pitchFamily="34" charset="0"/>
              </a:rPr>
              <a:t>	Distorsiones cognitivas:</a:t>
            </a:r>
          </a:p>
          <a:p>
            <a:pPr marL="442913" indent="-442913">
              <a:lnSpc>
                <a:spcPct val="150000"/>
              </a:lnSpc>
              <a:buFont typeface="Arial" charset="0"/>
              <a:buChar char="•"/>
            </a:pPr>
            <a:r>
              <a:rPr lang="es-ES" sz="2600">
                <a:latin typeface="Calibri" pitchFamily="34" charset="0"/>
              </a:rPr>
              <a:t>	Preocupación excesiva: pensamientos e imágenes negativas sobre la situación.</a:t>
            </a:r>
          </a:p>
          <a:p>
            <a:pPr marL="442913" indent="-442913">
              <a:lnSpc>
                <a:spcPct val="150000"/>
              </a:lnSpc>
              <a:buFont typeface="Arial" charset="0"/>
              <a:buChar char="•"/>
            </a:pPr>
            <a:r>
              <a:rPr lang="es-ES" sz="2600">
                <a:latin typeface="Calibri" pitchFamily="34" charset="0"/>
              </a:rPr>
              <a:t>	Percepción de la situación como incontrolable.</a:t>
            </a:r>
          </a:p>
          <a:p>
            <a:pPr marL="442913" indent="-442913">
              <a:lnSpc>
                <a:spcPct val="150000"/>
              </a:lnSpc>
              <a:buFont typeface="Arial" charset="0"/>
              <a:buChar char="•"/>
            </a:pPr>
            <a:r>
              <a:rPr lang="es-ES" sz="2600">
                <a:latin typeface="Calibri" pitchFamily="34" charset="0"/>
              </a:rPr>
              <a:t>	Preocupación excesiva sobre los síntomas físicos.</a:t>
            </a:r>
          </a:p>
          <a:p>
            <a:pPr marL="442913" indent="-442913">
              <a:lnSpc>
                <a:spcPct val="150000"/>
              </a:lnSpc>
              <a:buFont typeface="Arial" charset="0"/>
              <a:buChar char="•"/>
            </a:pPr>
            <a:r>
              <a:rPr lang="es-ES" sz="2600">
                <a:latin typeface="Calibri" pitchFamily="34" charset="0"/>
              </a:rPr>
              <a:t>	Dificultad para decidir.</a:t>
            </a:r>
          </a:p>
          <a:p>
            <a:pPr marL="442913" indent="-442913">
              <a:lnSpc>
                <a:spcPct val="150000"/>
              </a:lnSpc>
              <a:buFont typeface="Arial" charset="0"/>
              <a:buChar char="•"/>
            </a:pPr>
            <a:r>
              <a:rPr lang="es-ES" sz="2600">
                <a:latin typeface="Calibri" pitchFamily="34" charset="0"/>
              </a:rPr>
              <a:t>	Pensamientos negativos sobre uno/a mismo/a.</a:t>
            </a:r>
          </a:p>
          <a:p>
            <a:pPr marL="442913" indent="-442913">
              <a:lnSpc>
                <a:spcPct val="150000"/>
              </a:lnSpc>
              <a:buFont typeface="Arial" charset="0"/>
              <a:buChar char="•"/>
            </a:pPr>
            <a:r>
              <a:rPr lang="es-ES" sz="2600">
                <a:latin typeface="Calibri" pitchFamily="34" charset="0"/>
              </a:rPr>
              <a:t>	Dificultades para pensar, estudiar o concentrarse.</a:t>
            </a:r>
            <a:endParaRPr lang="es-ES_tradnl" sz="26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6400800"/>
            <a:ext cx="9906000" cy="457200"/>
          </a:xfrm>
          <a:prstGeom prst="rect">
            <a:avLst/>
          </a:prstGeom>
          <a:solidFill>
            <a:srgbClr val="006D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sp>
        <p:nvSpPr>
          <p:cNvPr id="21506" name="Rectángulo 4"/>
          <p:cNvSpPr>
            <a:spLocks noChangeArrowheads="1"/>
          </p:cNvSpPr>
          <p:nvPr/>
        </p:nvSpPr>
        <p:spPr bwMode="auto">
          <a:xfrm>
            <a:off x="685800" y="6477000"/>
            <a:ext cx="8947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600">
                <a:solidFill>
                  <a:schemeClr val="bg1"/>
                </a:solidFill>
                <a:latin typeface="Avenir Medium"/>
              </a:rPr>
              <a:t>Colegio Calasanz – Escolapios                             EDUCANDO EN PAMPLONA DESDE 1894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5875" y="0"/>
            <a:ext cx="9906000" cy="400050"/>
          </a:xfrm>
          <a:prstGeom prst="rect">
            <a:avLst/>
          </a:prstGeom>
          <a:solidFill>
            <a:srgbClr val="006D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pic>
        <p:nvPicPr>
          <p:cNvPr id="21508" name="Imagen 10" descr="dibujo Isturiz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6072188"/>
            <a:ext cx="12954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ángulo 15"/>
          <p:cNvSpPr/>
          <p:nvPr/>
        </p:nvSpPr>
        <p:spPr>
          <a:xfrm>
            <a:off x="76200" y="765175"/>
            <a:ext cx="9906000" cy="5307013"/>
          </a:xfrm>
          <a:prstGeom prst="rect">
            <a:avLst/>
          </a:prstGeom>
          <a:solidFill>
            <a:srgbClr val="006D5E">
              <a:alpha val="50000"/>
            </a:srgb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solidFill>
                <a:srgbClr val="006D5E"/>
              </a:solidFill>
            </a:endParaRPr>
          </a:p>
        </p:txBody>
      </p:sp>
      <p:sp>
        <p:nvSpPr>
          <p:cNvPr id="21510" name="Rectángulo 12"/>
          <p:cNvSpPr>
            <a:spLocks noChangeArrowheads="1"/>
          </p:cNvSpPr>
          <p:nvPr/>
        </p:nvSpPr>
        <p:spPr bwMode="auto">
          <a:xfrm>
            <a:off x="3635375" y="-123825"/>
            <a:ext cx="2263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2800" b="1">
                <a:solidFill>
                  <a:schemeClr val="bg1"/>
                </a:solidFill>
                <a:latin typeface="Calibri" pitchFamily="34" charset="0"/>
              </a:rPr>
              <a:t>¿QUÉ HACER?</a:t>
            </a:r>
            <a:endParaRPr lang="es-ES_tradnl" sz="2800">
              <a:solidFill>
                <a:schemeClr val="bg1"/>
              </a:solidFill>
              <a:latin typeface="Avenir Medium"/>
              <a:ea typeface="Avenir Medium"/>
              <a:cs typeface="Avenir Medium"/>
            </a:endParaRPr>
          </a:p>
        </p:txBody>
      </p:sp>
      <p:sp>
        <p:nvSpPr>
          <p:cNvPr id="21511" name="Rectangle 3"/>
          <p:cNvSpPr txBox="1">
            <a:spLocks noChangeArrowheads="1"/>
          </p:cNvSpPr>
          <p:nvPr/>
        </p:nvSpPr>
        <p:spPr bwMode="auto">
          <a:xfrm>
            <a:off x="76200" y="730250"/>
            <a:ext cx="9432925" cy="534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8775" indent="-358775">
              <a:lnSpc>
                <a:spcPct val="150000"/>
              </a:lnSpc>
              <a:buFontTx/>
              <a:buAutoNum type="arabicPeriod"/>
            </a:pPr>
            <a:r>
              <a:rPr lang="es-ES" sz="2600">
                <a:latin typeface="Calibri" pitchFamily="34" charset="0"/>
              </a:rPr>
              <a:t>Adoptar unos hábitos de vida saludables: higiene, alimentación, actividad física, sueño…</a:t>
            </a:r>
          </a:p>
          <a:p>
            <a:pPr marL="358775" indent="-358775">
              <a:lnSpc>
                <a:spcPct val="150000"/>
              </a:lnSpc>
            </a:pPr>
            <a:endParaRPr lang="es-ES" sz="1400">
              <a:latin typeface="Calibri" pitchFamily="34" charset="0"/>
            </a:endParaRPr>
          </a:p>
          <a:p>
            <a:pPr marL="358775" indent="-358775">
              <a:lnSpc>
                <a:spcPct val="150000"/>
              </a:lnSpc>
            </a:pPr>
            <a:r>
              <a:rPr lang="es-ES" sz="2600">
                <a:latin typeface="Calibri" pitchFamily="34" charset="0"/>
              </a:rPr>
              <a:t>2. Tener una técnica eficaz en el estudio.</a:t>
            </a:r>
          </a:p>
          <a:p>
            <a:pPr marL="358775" indent="-358775">
              <a:lnSpc>
                <a:spcPct val="150000"/>
              </a:lnSpc>
            </a:pPr>
            <a:endParaRPr lang="es-ES" sz="1400">
              <a:latin typeface="Calibri" pitchFamily="34" charset="0"/>
            </a:endParaRPr>
          </a:p>
          <a:p>
            <a:pPr marL="358775" indent="-358775">
              <a:lnSpc>
                <a:spcPct val="150000"/>
              </a:lnSpc>
            </a:pPr>
            <a:r>
              <a:rPr lang="es-ES" sz="2600">
                <a:latin typeface="Calibri" pitchFamily="34" charset="0"/>
              </a:rPr>
              <a:t>3. Sentir la motivación suficiente.</a:t>
            </a:r>
          </a:p>
          <a:p>
            <a:pPr marL="358775" indent="-358775">
              <a:lnSpc>
                <a:spcPct val="150000"/>
              </a:lnSpc>
            </a:pPr>
            <a:endParaRPr lang="es-ES" sz="1400">
              <a:latin typeface="Calibri" pitchFamily="34" charset="0"/>
            </a:endParaRPr>
          </a:p>
          <a:p>
            <a:pPr marL="358775" indent="-358775">
              <a:lnSpc>
                <a:spcPct val="150000"/>
              </a:lnSpc>
            </a:pPr>
            <a:r>
              <a:rPr lang="es-ES" sz="2600">
                <a:latin typeface="Calibri" pitchFamily="34" charset="0"/>
              </a:rPr>
              <a:t>4. Realizar una </a:t>
            </a:r>
            <a:r>
              <a:rPr lang="es-ES" sz="2600" b="1" u="sng">
                <a:latin typeface="Calibri" pitchFamily="34" charset="0"/>
              </a:rPr>
              <a:t>preparación mental</a:t>
            </a:r>
            <a:r>
              <a:rPr lang="es-ES" sz="2600">
                <a:latin typeface="Calibri" pitchFamily="34" charset="0"/>
              </a:rPr>
              <a:t>: respiración, relajación, visualización, reestructuración cognitiva.</a:t>
            </a:r>
          </a:p>
          <a:p>
            <a:pPr marL="358775" indent="-358775"/>
            <a:endParaRPr lang="es-ES" sz="2600" b="1">
              <a:latin typeface="Calibri" pitchFamily="34" charset="0"/>
            </a:endParaRPr>
          </a:p>
          <a:p>
            <a:pPr marL="358775" indent="-358775"/>
            <a:endParaRPr lang="es-ES" sz="2600" b="1">
              <a:latin typeface="Calibri" pitchFamily="34" charset="0"/>
            </a:endParaRPr>
          </a:p>
          <a:p>
            <a:pPr marL="358775" indent="-358775"/>
            <a:endParaRPr lang="es-ES_tradnl" sz="26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6400800"/>
            <a:ext cx="9906000" cy="457200"/>
          </a:xfrm>
          <a:prstGeom prst="rect">
            <a:avLst/>
          </a:prstGeom>
          <a:solidFill>
            <a:srgbClr val="006D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sp>
        <p:nvSpPr>
          <p:cNvPr id="22530" name="Rectángulo 4"/>
          <p:cNvSpPr>
            <a:spLocks noChangeArrowheads="1"/>
          </p:cNvSpPr>
          <p:nvPr/>
        </p:nvSpPr>
        <p:spPr bwMode="auto">
          <a:xfrm>
            <a:off x="685800" y="6477000"/>
            <a:ext cx="8947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600">
                <a:solidFill>
                  <a:schemeClr val="bg1"/>
                </a:solidFill>
                <a:latin typeface="Avenir Medium"/>
              </a:rPr>
              <a:t>Colegio Calasanz – Escolapios                             EDUCANDO EN PAMPLONA DESDE 1894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0" y="0"/>
            <a:ext cx="9906000" cy="400050"/>
          </a:xfrm>
          <a:prstGeom prst="rect">
            <a:avLst/>
          </a:prstGeom>
          <a:solidFill>
            <a:srgbClr val="006D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pic>
        <p:nvPicPr>
          <p:cNvPr id="22532" name="Imagen 10" descr="dibujo Isturiz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6072188"/>
            <a:ext cx="12954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ángulo 15"/>
          <p:cNvSpPr/>
          <p:nvPr/>
        </p:nvSpPr>
        <p:spPr>
          <a:xfrm>
            <a:off x="76200" y="765175"/>
            <a:ext cx="9906000" cy="5307013"/>
          </a:xfrm>
          <a:prstGeom prst="rect">
            <a:avLst/>
          </a:prstGeom>
          <a:solidFill>
            <a:srgbClr val="006D5E">
              <a:alpha val="50000"/>
            </a:srgb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solidFill>
                <a:srgbClr val="006D5E"/>
              </a:solidFill>
            </a:endParaRPr>
          </a:p>
        </p:txBody>
      </p:sp>
      <p:sp>
        <p:nvSpPr>
          <p:cNvPr id="22534" name="Rectángulo 12"/>
          <p:cNvSpPr>
            <a:spLocks noChangeArrowheads="1"/>
          </p:cNvSpPr>
          <p:nvPr/>
        </p:nvSpPr>
        <p:spPr bwMode="auto">
          <a:xfrm>
            <a:off x="3635375" y="-123825"/>
            <a:ext cx="2263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2800" b="1">
                <a:solidFill>
                  <a:schemeClr val="bg1"/>
                </a:solidFill>
                <a:latin typeface="Calibri" pitchFamily="34" charset="0"/>
              </a:rPr>
              <a:t>¿QUÉ HACER?</a:t>
            </a:r>
            <a:endParaRPr lang="es-ES_tradnl" sz="2800">
              <a:solidFill>
                <a:schemeClr val="bg1"/>
              </a:solidFill>
              <a:latin typeface="Avenir Medium"/>
              <a:ea typeface="Avenir Medium"/>
              <a:cs typeface="Avenir Medium"/>
            </a:endParaRPr>
          </a:p>
        </p:txBody>
      </p:sp>
      <p:sp>
        <p:nvSpPr>
          <p:cNvPr id="22535" name="Rectangle 3"/>
          <p:cNvSpPr txBox="1">
            <a:spLocks noChangeArrowheads="1"/>
          </p:cNvSpPr>
          <p:nvPr/>
        </p:nvSpPr>
        <p:spPr bwMode="auto">
          <a:xfrm>
            <a:off x="273050" y="730250"/>
            <a:ext cx="9359900" cy="608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3525" indent="-168275"/>
            <a:r>
              <a:rPr lang="es-ES" sz="2400">
                <a:latin typeface="Calibri" pitchFamily="34" charset="0"/>
              </a:rPr>
              <a:t>1- </a:t>
            </a:r>
            <a:r>
              <a:rPr lang="es-ES" sz="2400" b="1">
                <a:latin typeface="Calibri" pitchFamily="34" charset="0"/>
              </a:rPr>
              <a:t>RESPIRACIÓN ABDOMINAL</a:t>
            </a:r>
          </a:p>
          <a:p>
            <a:pPr marL="263525" indent="-168275"/>
            <a:endParaRPr lang="es-ES" sz="1000">
              <a:latin typeface="Calibri" pitchFamily="34" charset="0"/>
            </a:endParaRPr>
          </a:p>
          <a:p>
            <a:pPr marL="263525" indent="-168275"/>
            <a:r>
              <a:rPr lang="es-ES" sz="2400">
                <a:latin typeface="Calibri" pitchFamily="34" charset="0"/>
              </a:rPr>
              <a:t>• Mejora el funcionamiento del sistema nervioso.</a:t>
            </a:r>
          </a:p>
          <a:p>
            <a:pPr marL="263525" indent="-168275">
              <a:spcBef>
                <a:spcPts val="600"/>
              </a:spcBef>
            </a:pPr>
            <a:r>
              <a:rPr lang="es-ES" sz="2400">
                <a:latin typeface="Calibri" pitchFamily="34" charset="0"/>
              </a:rPr>
              <a:t>• Los movimientos diafragmáticos estimulan la circulación sanguínea en el estomago, el intestino, el hígado y el páncreas.</a:t>
            </a:r>
          </a:p>
          <a:p>
            <a:pPr marL="263525" indent="-168275">
              <a:spcBef>
                <a:spcPts val="600"/>
              </a:spcBef>
            </a:pPr>
            <a:r>
              <a:rPr lang="es-ES" sz="2400">
                <a:latin typeface="Calibri" pitchFamily="34" charset="0"/>
              </a:rPr>
              <a:t>• La respiración lenta, profunda y rítmica produce una reducción en los latidos del corazón y una relajación de los músculos. </a:t>
            </a:r>
          </a:p>
          <a:p>
            <a:pPr marL="263525" indent="-168275">
              <a:spcBef>
                <a:spcPts val="600"/>
              </a:spcBef>
            </a:pPr>
            <a:r>
              <a:rPr lang="es-ES" sz="2400">
                <a:latin typeface="Calibri" pitchFamily="34" charset="0"/>
              </a:rPr>
              <a:t>• Favorece la relajación y la concentración, eliminando la tensión muscular.</a:t>
            </a:r>
          </a:p>
          <a:p>
            <a:pPr marL="263525" indent="-168275">
              <a:spcBef>
                <a:spcPts val="600"/>
              </a:spcBef>
            </a:pPr>
            <a:r>
              <a:rPr lang="es-ES" sz="2400">
                <a:latin typeface="Calibri" pitchFamily="34" charset="0"/>
              </a:rPr>
              <a:t>• Se produce un estado de tranquilidad psicológica, como consecuencia del grado de bienestar fisiológico.</a:t>
            </a:r>
          </a:p>
          <a:p>
            <a:pPr marL="263525" indent="-168275">
              <a:spcBef>
                <a:spcPts val="600"/>
              </a:spcBef>
            </a:pPr>
            <a:endParaRPr lang="es-ES" sz="1000">
              <a:latin typeface="Calibri" pitchFamily="34" charset="0"/>
            </a:endParaRPr>
          </a:p>
          <a:p>
            <a:pPr marL="263525" indent="-168275" algn="ctr"/>
            <a:r>
              <a:rPr lang="es-ES" sz="2000" b="1">
                <a:latin typeface="Calibri" pitchFamily="34" charset="0"/>
                <a:hlinkClick r:id="rId3"/>
              </a:rPr>
              <a:t>https://www.youtube.com/watch?v=TuPaMCsnxes</a:t>
            </a:r>
            <a:endParaRPr lang="es-ES" sz="2600" b="1"/>
          </a:p>
          <a:p>
            <a:pPr marL="263525" indent="-168275" algn="ctr"/>
            <a:r>
              <a:rPr lang="es-ES" sz="2000" b="1">
                <a:latin typeface="Calibri" pitchFamily="34" charset="0"/>
              </a:rPr>
              <a:t>1’29’’-2’26’’</a:t>
            </a:r>
          </a:p>
          <a:p>
            <a:pPr marL="263525" indent="-168275"/>
            <a:endParaRPr lang="es-ES_tradnl" sz="26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6400800"/>
            <a:ext cx="9906000" cy="457200"/>
          </a:xfrm>
          <a:prstGeom prst="rect">
            <a:avLst/>
          </a:prstGeom>
          <a:solidFill>
            <a:srgbClr val="006D5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sp>
        <p:nvSpPr>
          <p:cNvPr id="23554" name="Rectángulo 4"/>
          <p:cNvSpPr>
            <a:spLocks noChangeArrowheads="1"/>
          </p:cNvSpPr>
          <p:nvPr/>
        </p:nvSpPr>
        <p:spPr bwMode="auto">
          <a:xfrm>
            <a:off x="685800" y="6477000"/>
            <a:ext cx="8947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600">
                <a:solidFill>
                  <a:schemeClr val="bg1"/>
                </a:solidFill>
                <a:latin typeface="Avenir Medium"/>
              </a:rPr>
              <a:t>Colegio Calasanz – Escolapios                             EDUCANDO EN PAMPLONA DESDE 1894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0" y="0"/>
            <a:ext cx="9906000" cy="400050"/>
          </a:xfrm>
          <a:prstGeom prst="rect">
            <a:avLst/>
          </a:prstGeom>
          <a:solidFill>
            <a:srgbClr val="006D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/>
          </a:p>
        </p:txBody>
      </p:sp>
      <p:pic>
        <p:nvPicPr>
          <p:cNvPr id="23556" name="Imagen 10" descr="dibujo Isturiz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6072188"/>
            <a:ext cx="12954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ángulo 15"/>
          <p:cNvSpPr/>
          <p:nvPr/>
        </p:nvSpPr>
        <p:spPr>
          <a:xfrm>
            <a:off x="0" y="765175"/>
            <a:ext cx="9906000" cy="5307013"/>
          </a:xfrm>
          <a:prstGeom prst="rect">
            <a:avLst/>
          </a:prstGeom>
          <a:solidFill>
            <a:srgbClr val="006D5E">
              <a:alpha val="50000"/>
            </a:srgbClr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dirty="0">
              <a:solidFill>
                <a:srgbClr val="006D5E"/>
              </a:solidFill>
            </a:endParaRPr>
          </a:p>
        </p:txBody>
      </p:sp>
      <p:sp>
        <p:nvSpPr>
          <p:cNvPr id="23558" name="Rectángulo 12"/>
          <p:cNvSpPr>
            <a:spLocks noChangeArrowheads="1"/>
          </p:cNvSpPr>
          <p:nvPr/>
        </p:nvSpPr>
        <p:spPr bwMode="auto">
          <a:xfrm>
            <a:off x="3635375" y="-123825"/>
            <a:ext cx="2263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2800" b="1">
                <a:solidFill>
                  <a:schemeClr val="bg1"/>
                </a:solidFill>
                <a:latin typeface="Calibri" pitchFamily="34" charset="0"/>
              </a:rPr>
              <a:t>¿QUÉ HACER?</a:t>
            </a:r>
            <a:endParaRPr lang="es-ES_tradnl" sz="2800">
              <a:solidFill>
                <a:schemeClr val="bg1"/>
              </a:solidFill>
              <a:latin typeface="Avenir Medium"/>
              <a:ea typeface="Avenir Medium"/>
              <a:cs typeface="Avenir Medium"/>
            </a:endParaRPr>
          </a:p>
        </p:txBody>
      </p:sp>
      <p:sp>
        <p:nvSpPr>
          <p:cNvPr id="23559" name="Rectangle 3"/>
          <p:cNvSpPr txBox="1">
            <a:spLocks noChangeArrowheads="1"/>
          </p:cNvSpPr>
          <p:nvPr/>
        </p:nvSpPr>
        <p:spPr bwMode="auto">
          <a:xfrm>
            <a:off x="76200" y="730250"/>
            <a:ext cx="9432925" cy="608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s-ES" sz="2400" dirty="0">
                <a:latin typeface="+mn-lt"/>
              </a:rPr>
              <a:t>2- </a:t>
            </a:r>
            <a:r>
              <a:rPr lang="es-ES" sz="2400" b="1" dirty="0">
                <a:latin typeface="+mn-lt"/>
              </a:rPr>
              <a:t>RELAJACIÓN PROGRESIVA (Jacobson)</a:t>
            </a:r>
          </a:p>
          <a:p>
            <a:pPr>
              <a:spcBef>
                <a:spcPts val="600"/>
              </a:spcBef>
              <a:defRPr/>
            </a:pPr>
            <a:r>
              <a:rPr lang="es-ES" sz="2400" dirty="0">
                <a:latin typeface="+mn-lt"/>
              </a:rPr>
              <a:t>Se logra disminuir los estados de ansiedad generalizados, relajar la tensión muscular, facilitar la conciliación del sueño.</a:t>
            </a:r>
          </a:p>
          <a:p>
            <a:pPr>
              <a:spcBef>
                <a:spcPts val="600"/>
              </a:spcBef>
              <a:defRPr/>
            </a:pPr>
            <a:r>
              <a:rPr lang="es-ES" sz="2400" dirty="0">
                <a:latin typeface="+mn-lt"/>
              </a:rPr>
              <a:t>Tres fases:</a:t>
            </a:r>
          </a:p>
          <a:p>
            <a:pPr>
              <a:spcBef>
                <a:spcPts val="600"/>
              </a:spcBef>
              <a:defRPr/>
            </a:pPr>
            <a:r>
              <a:rPr lang="es-ES" sz="2400" dirty="0">
                <a:latin typeface="+mn-lt"/>
              </a:rPr>
              <a:t>1. </a:t>
            </a:r>
            <a:r>
              <a:rPr lang="es-ES" sz="2400" u="sng" dirty="0">
                <a:latin typeface="+mn-lt"/>
              </a:rPr>
              <a:t>Tensión-relajación</a:t>
            </a:r>
            <a:r>
              <a:rPr lang="es-ES" sz="2400" dirty="0">
                <a:latin typeface="+mn-lt"/>
              </a:rPr>
              <a:t>: tensionar y relajar diferentes grupos de músculos en todo el cuerpo, para reconocer la diferencia entre un estado de tensión y otro de relajación muscular.</a:t>
            </a:r>
          </a:p>
          <a:p>
            <a:pPr>
              <a:spcBef>
                <a:spcPts val="600"/>
              </a:spcBef>
              <a:defRPr/>
            </a:pPr>
            <a:r>
              <a:rPr lang="es-ES" sz="2400" dirty="0">
                <a:latin typeface="+mn-lt"/>
              </a:rPr>
              <a:t>2. </a:t>
            </a:r>
            <a:r>
              <a:rPr lang="es-ES" sz="2400" u="sng" dirty="0">
                <a:latin typeface="+mn-lt"/>
              </a:rPr>
              <a:t>Revisar</a:t>
            </a:r>
            <a:r>
              <a:rPr lang="es-ES" sz="2400" dirty="0">
                <a:latin typeface="+mn-lt"/>
              </a:rPr>
              <a:t> mentalmente los grupos de músculos, comprobando que se han relajado al máximo.</a:t>
            </a:r>
          </a:p>
          <a:p>
            <a:pPr>
              <a:spcBef>
                <a:spcPts val="600"/>
              </a:spcBef>
              <a:defRPr/>
            </a:pPr>
            <a:r>
              <a:rPr lang="es-ES" sz="2400" dirty="0">
                <a:latin typeface="+mn-lt"/>
              </a:rPr>
              <a:t>3. </a:t>
            </a:r>
            <a:r>
              <a:rPr lang="es-ES" sz="2400" u="sng" dirty="0">
                <a:latin typeface="+mn-lt"/>
              </a:rPr>
              <a:t>Relajación mental </a:t>
            </a:r>
            <a:r>
              <a:rPr lang="es-ES" sz="2400" dirty="0">
                <a:latin typeface="+mn-lt"/>
              </a:rPr>
              <a:t>(visualizar): pensar en una escena agradable y positiva. Relajar la mente a la vez que se continúa relajando el cuerpo.</a:t>
            </a:r>
          </a:p>
          <a:p>
            <a:pPr algn="ctr">
              <a:spcBef>
                <a:spcPts val="600"/>
              </a:spcBef>
              <a:defRPr/>
            </a:pPr>
            <a:r>
              <a:rPr lang="es-ES" sz="2400" i="1" dirty="0">
                <a:latin typeface="+mn-lt"/>
              </a:rPr>
              <a:t>Cara, cuello y hombros; brazos y manos; piernas; tórax, abdomen y región lumbar.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2265</TotalTime>
  <Words>587</Words>
  <Application>Microsoft Office PowerPoint</Application>
  <PresentationFormat>A4 Paper (210x297 mm)</PresentationFormat>
  <Paragraphs>104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Avenir Medium</vt:lpstr>
      <vt:lpstr>Wingdings</vt:lpstr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Company>+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Pablo Villaverde López</dc:creator>
  <cp:lastModifiedBy>sandrag</cp:lastModifiedBy>
  <cp:revision>186</cp:revision>
  <dcterms:created xsi:type="dcterms:W3CDTF">2015-03-15T10:37:02Z</dcterms:created>
  <dcterms:modified xsi:type="dcterms:W3CDTF">2018-02-05T09:51:36Z</dcterms:modified>
</cp:coreProperties>
</file>